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76" r:id="rId2"/>
    <p:sldId id="277" r:id="rId3"/>
    <p:sldId id="279" r:id="rId4"/>
    <p:sldId id="281" r:id="rId5"/>
    <p:sldId id="280" r:id="rId6"/>
    <p:sldId id="282" r:id="rId7"/>
    <p:sldId id="283" r:id="rId8"/>
    <p:sldId id="284" r:id="rId9"/>
    <p:sldId id="286" r:id="rId10"/>
    <p:sldId id="285" r:id="rId11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FF"/>
    <a:srgbClr val="5DD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6" autoAdjust="0"/>
    <p:restoredTop sz="94118" autoAdjust="0"/>
  </p:normalViewPr>
  <p:slideViewPr>
    <p:cSldViewPr>
      <p:cViewPr varScale="1">
        <p:scale>
          <a:sx n="67" d="100"/>
          <a:sy n="67" d="100"/>
        </p:scale>
        <p:origin x="456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E8C174-BCB1-4856-9677-C59EF73C3DFE}" type="datetimeFigureOut">
              <a:rPr lang="ru-RU" smtClean="0"/>
              <a:t>15.09.2023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CF325E-3303-42B0-B242-2990C0F6E1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410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001F5F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001F5F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9/15/2023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001F5F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9/15/2023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9/15/2023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54659" y="525526"/>
            <a:ext cx="8034680" cy="6362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001F5F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96365" y="1699901"/>
            <a:ext cx="8551268" cy="27711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Прямоугольник 8"/>
          <p:cNvSpPr/>
          <p:nvPr/>
        </p:nvSpPr>
        <p:spPr>
          <a:xfrm>
            <a:off x="155575" y="646437"/>
            <a:ext cx="87598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ru-RU" altLang="ru-RU" sz="20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МЕЖДУНАРОДНЫЕ УЧЕНИЯ КИНОЛОГИЧЕСКИХ СЛУЖБ </a:t>
            </a:r>
          </a:p>
          <a:p>
            <a:pPr algn="ctr">
              <a:spcBef>
                <a:spcPct val="20000"/>
              </a:spcBef>
              <a:defRPr/>
            </a:pPr>
            <a:r>
              <a:rPr lang="ru-RU" altLang="ru-RU" sz="20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МВД РЕСПУБЛИКИ КАЗАХСТАН И КЫРГЫЗСКОЙ РЕСПУБЛИКИ В РАМКАХ АТИНАРКОТИЧЕСКОЙ ОПЕРАЦИИ «КАНАЛ-ПЕРЕХВАТ»</a:t>
            </a:r>
            <a:endParaRPr lang="ru-RU" altLang="ru-RU" sz="20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AutoShape 6" descr="Почему в казахстанской полиции никогда не откажутся от служебных соба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12" descr="Лучший друг полицейского: как служат собаки в правоохранительных органах РК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14" descr="Лучший друг полицейского: как служат собаки в правоохранительных органах РК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660" y="1693464"/>
            <a:ext cx="1619326" cy="16996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403" y="1846256"/>
            <a:ext cx="1360354" cy="14475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62" y="1668605"/>
            <a:ext cx="1257927" cy="1446229"/>
          </a:xfrm>
          <a:prstGeom prst="rect">
            <a:avLst/>
          </a:prstGeom>
        </p:spPr>
      </p:pic>
      <p:pic>
        <p:nvPicPr>
          <p:cNvPr id="18" name="Рисунок 17" descr="K:\фото Кыргызы\IMG_841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923" y="3296134"/>
            <a:ext cx="2685175" cy="1682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 descr="K:\фото Кыргызы\IMG_850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754" y="5012205"/>
            <a:ext cx="2599888" cy="1814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 descr="K:\фото Кыргызы\IMG_E877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5029390"/>
            <a:ext cx="2552478" cy="1685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Рисунок 30" descr="K:\фото\IMG_8531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586" y="3393144"/>
            <a:ext cx="2815512" cy="30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Рисунок 31" descr="K:\фото\IMG-20230907-WA0035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42" y="3296134"/>
            <a:ext cx="2616198" cy="1713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Прямоугольник 32"/>
          <p:cNvSpPr/>
          <p:nvPr/>
        </p:nvSpPr>
        <p:spPr>
          <a:xfrm rot="10800000" flipV="1">
            <a:off x="765175" y="6376541"/>
            <a:ext cx="78057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ru-RU" altLang="ru-RU" sz="20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АЛМАТЫ 2023 </a:t>
            </a:r>
            <a:endParaRPr lang="ru-RU" altLang="ru-RU" sz="20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125" y="1707548"/>
            <a:ext cx="1531689" cy="15414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518" y="1846256"/>
            <a:ext cx="1585258" cy="141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2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"/>
          <p:cNvSpPr txBox="1">
            <a:spLocks/>
          </p:cNvSpPr>
          <p:nvPr/>
        </p:nvSpPr>
        <p:spPr>
          <a:xfrm>
            <a:off x="685800" y="673408"/>
            <a:ext cx="784860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0" i="0">
                <a:solidFill>
                  <a:srgbClr val="001F5F"/>
                </a:solidFill>
                <a:latin typeface="Microsoft Sans Serif"/>
                <a:ea typeface="+mj-ea"/>
                <a:cs typeface="Microsoft Sans Serif"/>
              </a:defRPr>
            </a:lvl1pPr>
          </a:lstStyle>
          <a:p>
            <a:pPr marL="12700" marR="5080" indent="104775" algn="ctr">
              <a:spcBef>
                <a:spcPts val="100"/>
              </a:spcBef>
            </a:pPr>
            <a:r>
              <a:rPr lang="ru-RU" b="1" kern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ВЫВОДЫ И РЕКОМЕНДАЦИИ</a:t>
            </a:r>
            <a:endParaRPr lang="ru-RU" b="1" i="1" kern="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object 3"/>
          <p:cNvSpPr txBox="1">
            <a:spLocks noGrp="1"/>
          </p:cNvSpPr>
          <p:nvPr>
            <p:ph type="title"/>
          </p:nvPr>
        </p:nvSpPr>
        <p:spPr>
          <a:xfrm>
            <a:off x="304800" y="838200"/>
            <a:ext cx="8534400" cy="55528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indent="439738" algn="l"/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  </a:t>
            </a:r>
            <a:r>
              <a:rPr lang="ru-RU" dirty="0" smtClean="0">
                <a:latin typeface="+mn-lt"/>
              </a:rPr>
              <a:t>В ходе прошедших </a:t>
            </a:r>
            <a:r>
              <a:rPr lang="ru-RU" dirty="0">
                <a:latin typeface="+mn-lt"/>
              </a:rPr>
              <a:t>в рамках </a:t>
            </a:r>
            <a:r>
              <a:rPr lang="ru-RU" dirty="0" smtClean="0">
                <a:latin typeface="+mn-lt"/>
              </a:rPr>
              <a:t>международной субрегиональной </a:t>
            </a:r>
            <a:r>
              <a:rPr lang="ru-RU" dirty="0" err="1" smtClean="0">
                <a:latin typeface="+mn-lt"/>
              </a:rPr>
              <a:t>атинаркотической</a:t>
            </a:r>
            <a:r>
              <a:rPr lang="ru-RU" dirty="0" smtClean="0">
                <a:latin typeface="+mn-lt"/>
              </a:rPr>
              <a:t> </a:t>
            </a:r>
            <a:r>
              <a:rPr lang="ru-RU" dirty="0">
                <a:latin typeface="+mn-lt"/>
              </a:rPr>
              <a:t>операции «Канал-Перехват» </a:t>
            </a:r>
            <a:r>
              <a:rPr lang="ru-RU" dirty="0" smtClean="0">
                <a:latin typeface="+mn-lt"/>
              </a:rPr>
              <a:t>учений </a:t>
            </a:r>
            <a:r>
              <a:rPr lang="ru-RU" dirty="0">
                <a:latin typeface="+mn-lt"/>
              </a:rPr>
              <a:t>кинологических служб МВД Республики Казахстан и </a:t>
            </a:r>
            <a:r>
              <a:rPr lang="ru-RU" dirty="0" smtClean="0">
                <a:latin typeface="+mn-lt"/>
              </a:rPr>
              <a:t>МВД </a:t>
            </a:r>
            <a:r>
              <a:rPr lang="ru-RU" dirty="0" err="1" smtClean="0">
                <a:latin typeface="+mn-lt"/>
              </a:rPr>
              <a:t>Кыргызской</a:t>
            </a:r>
            <a:r>
              <a:rPr lang="ru-RU" dirty="0" smtClean="0">
                <a:latin typeface="+mn-lt"/>
              </a:rPr>
              <a:t> </a:t>
            </a:r>
            <a:r>
              <a:rPr lang="ru-RU" dirty="0">
                <a:latin typeface="+mn-lt"/>
              </a:rPr>
              <a:t>Республики </a:t>
            </a:r>
            <a:r>
              <a:rPr lang="ru-RU" dirty="0" smtClean="0">
                <a:latin typeface="+mn-lt"/>
              </a:rPr>
              <a:t>были </a:t>
            </a:r>
            <a:r>
              <a:rPr lang="ru-RU" dirty="0">
                <a:latin typeface="+mn-lt"/>
              </a:rPr>
              <a:t>обсуждены вопросы разведения, отбора, воспитания, ветеринарного обслуживания, дрессировки и использования на службе специальных собак по поиску наркотических </a:t>
            </a:r>
            <a:r>
              <a:rPr lang="ru-RU" dirty="0" smtClean="0">
                <a:latin typeface="+mn-lt"/>
              </a:rPr>
              <a:t>средств.</a:t>
            </a:r>
            <a:br>
              <a:rPr lang="ru-RU" dirty="0" smtClean="0">
                <a:latin typeface="+mn-lt"/>
              </a:rPr>
            </a:br>
            <a:r>
              <a:rPr lang="ru-RU" dirty="0" smtClean="0">
                <a:latin typeface="+mn-lt"/>
              </a:rPr>
              <a:t>      Участники </a:t>
            </a:r>
            <a:r>
              <a:rPr lang="ru-RU" dirty="0">
                <a:latin typeface="+mn-lt"/>
              </a:rPr>
              <a:t>были ознакомлены с передовыми методами </a:t>
            </a:r>
            <a:r>
              <a:rPr lang="ru-RU" dirty="0" smtClean="0">
                <a:latin typeface="+mn-lt"/>
              </a:rPr>
              <a:t>дрессировки собак, </a:t>
            </a:r>
            <a:r>
              <a:rPr lang="ru-RU" dirty="0">
                <a:latin typeface="+mn-lt"/>
              </a:rPr>
              <a:t>а также проинформированы о текущих тенденциях в области незаконного </a:t>
            </a:r>
            <a:r>
              <a:rPr lang="ru-RU" dirty="0" smtClean="0">
                <a:latin typeface="+mn-lt"/>
              </a:rPr>
              <a:t>оборота синтетических </a:t>
            </a:r>
            <a:r>
              <a:rPr lang="ru-RU" dirty="0">
                <a:latin typeface="+mn-lt"/>
              </a:rPr>
              <a:t>наркотиков и проблемах, с которыми сталкиваются </a:t>
            </a:r>
            <a:r>
              <a:rPr lang="ru-RU" dirty="0" smtClean="0">
                <a:latin typeface="+mn-lt"/>
              </a:rPr>
              <a:t>казахстанские и </a:t>
            </a:r>
            <a:r>
              <a:rPr lang="ru-RU" dirty="0" err="1" smtClean="0">
                <a:latin typeface="+mn-lt"/>
              </a:rPr>
              <a:t>кыргызские</a:t>
            </a:r>
            <a:r>
              <a:rPr lang="ru-RU" dirty="0" smtClean="0">
                <a:latin typeface="+mn-lt"/>
              </a:rPr>
              <a:t> </a:t>
            </a:r>
            <a:r>
              <a:rPr lang="ru-RU" dirty="0" smtClean="0">
                <a:latin typeface="+mn-lt"/>
              </a:rPr>
              <a:t>полицейские-кинологи. </a:t>
            </a:r>
            <a:br>
              <a:rPr lang="ru-RU" dirty="0" smtClean="0">
                <a:latin typeface="+mn-lt"/>
              </a:rPr>
            </a:br>
            <a:r>
              <a:rPr lang="ru-RU" dirty="0" smtClean="0">
                <a:latin typeface="+mn-lt"/>
              </a:rPr>
              <a:t>        Таким </a:t>
            </a:r>
            <a:r>
              <a:rPr lang="ru-RU" dirty="0">
                <a:latin typeface="+mn-lt"/>
              </a:rPr>
              <a:t>образом, можно сделать вывод, что </a:t>
            </a:r>
            <a:r>
              <a:rPr lang="ru-RU" dirty="0" smtClean="0">
                <a:latin typeface="+mn-lt"/>
              </a:rPr>
              <a:t>прошедшие </a:t>
            </a:r>
            <a:r>
              <a:rPr lang="ru-RU" dirty="0">
                <a:latin typeface="+mn-lt"/>
              </a:rPr>
              <a:t>в рамках </a:t>
            </a:r>
            <a:r>
              <a:rPr lang="ru-RU" dirty="0" err="1">
                <a:latin typeface="+mn-lt"/>
              </a:rPr>
              <a:t>атинаркотической</a:t>
            </a:r>
            <a:r>
              <a:rPr lang="ru-RU" dirty="0">
                <a:latin typeface="+mn-lt"/>
              </a:rPr>
              <a:t> операции «Канал-Перехват» </a:t>
            </a:r>
            <a:r>
              <a:rPr lang="ru-RU" dirty="0" smtClean="0">
                <a:latin typeface="+mn-lt"/>
              </a:rPr>
              <a:t>учения кинологических служб позволили улучшить </a:t>
            </a:r>
            <a:r>
              <a:rPr lang="ru-RU" dirty="0">
                <a:latin typeface="+mn-lt"/>
              </a:rPr>
              <a:t>знания и расширить тесное сотрудничество </a:t>
            </a:r>
            <a:r>
              <a:rPr lang="ru-RU" dirty="0" smtClean="0">
                <a:latin typeface="+mn-lt"/>
              </a:rPr>
              <a:t>кинологов в </a:t>
            </a:r>
            <a:r>
              <a:rPr lang="ru-RU" dirty="0">
                <a:latin typeface="+mn-lt"/>
              </a:rPr>
              <a:t>области незаконного оборота наркотиков, привлечь внимание к существующим и потенциальным проблемам в регионе и объединить усилия в </a:t>
            </a:r>
            <a:r>
              <a:rPr lang="ru-RU" dirty="0" smtClean="0">
                <a:latin typeface="+mn-lt"/>
              </a:rPr>
              <a:t>борьбе с их распространением. </a:t>
            </a:r>
            <a:r>
              <a:rPr lang="ru-RU" dirty="0">
                <a:latin typeface="+mn-lt"/>
              </a:rPr>
              <a:t/>
            </a:r>
            <a:br>
              <a:rPr lang="ru-RU" dirty="0">
                <a:latin typeface="+mn-lt"/>
              </a:rPr>
            </a:br>
            <a:endParaRPr b="1" i="1" dirty="0">
              <a:solidFill>
                <a:srgbClr val="002060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57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"/>
          <p:cNvSpPr txBox="1">
            <a:spLocks/>
          </p:cNvSpPr>
          <p:nvPr/>
        </p:nvSpPr>
        <p:spPr>
          <a:xfrm>
            <a:off x="457200" y="152400"/>
            <a:ext cx="8534400" cy="6827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0" i="0">
                <a:solidFill>
                  <a:srgbClr val="001F5F"/>
                </a:solidFill>
                <a:latin typeface="Microsoft Sans Serif"/>
                <a:ea typeface="+mj-ea"/>
                <a:cs typeface="Microsoft Sans Serif"/>
              </a:defRPr>
            </a:lvl1pPr>
          </a:lstStyle>
          <a:p>
            <a:pPr marL="185738" marR="5080" indent="257175" algn="ctr">
              <a:spcBef>
                <a:spcPts val="100"/>
              </a:spcBef>
            </a:pPr>
            <a:endParaRPr lang="ru-RU" b="1" kern="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85738" marR="5080" indent="257175" algn="ctr">
              <a:spcBef>
                <a:spcPts val="100"/>
              </a:spcBef>
            </a:pPr>
            <a:endParaRPr lang="ru-RU" b="1" kern="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85738" marR="5080" indent="257175" algn="ctr">
              <a:spcBef>
                <a:spcPts val="100"/>
              </a:spcBef>
            </a:pPr>
            <a:r>
              <a:rPr lang="ru-RU" b="1" kern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ВВОДНАЯ ЧАСТЬ</a:t>
            </a:r>
          </a:p>
          <a:p>
            <a:pPr marL="185738" marR="5080" indent="257175" algn="just">
              <a:spcBef>
                <a:spcPts val="100"/>
              </a:spcBef>
            </a:pPr>
            <a:r>
              <a:rPr lang="ru-RU" b="1" u="sng" kern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ЦЕЛИ И ЗАДАЧИ</a:t>
            </a:r>
            <a:r>
              <a:rPr lang="ru-RU" b="1" kern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 marL="185738" marR="5080">
              <a:spcBef>
                <a:spcPts val="100"/>
              </a:spcBef>
            </a:pPr>
            <a:r>
              <a:rPr lang="ru-RU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Развитие </a:t>
            </a:r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сотрудничества и синхронизация деятельности в сфере кинологии в государствах участниках </a:t>
            </a:r>
            <a:r>
              <a:rPr lang="ru-RU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международной субрегиональной антинаркотической операции </a:t>
            </a:r>
          </a:p>
          <a:p>
            <a:pPr marL="185738" marR="5080">
              <a:spcBef>
                <a:spcPts val="100"/>
              </a:spcBef>
            </a:pPr>
            <a:r>
              <a:rPr lang="ru-RU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«Канал-Перехват»</a:t>
            </a: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b="1" u="sng" kern="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85738" marR="5080" indent="257175">
              <a:spcBef>
                <a:spcPts val="100"/>
              </a:spcBef>
            </a:pPr>
            <a:r>
              <a:rPr lang="ru-RU" b="1" u="sng" kern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УЧАСТНИКИ</a:t>
            </a:r>
            <a:r>
              <a:rPr lang="ru-RU" b="1" kern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 marL="185738" marR="5080" indent="257175">
              <a:spcBef>
                <a:spcPts val="100"/>
              </a:spcBef>
              <a:buAutoNum type="arabicPeriod"/>
            </a:pPr>
            <a:r>
              <a:rPr lang="ru-RU" b="1" kern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Руководство и личный состав Кинологического центра МВД Республики Казахстан</a:t>
            </a:r>
          </a:p>
          <a:p>
            <a:pPr marL="185738" marR="5080" indent="257175">
              <a:spcBef>
                <a:spcPts val="100"/>
              </a:spcBef>
              <a:buFontTx/>
              <a:buAutoNum type="arabicPeriod"/>
            </a:pPr>
            <a:r>
              <a:rPr lang="ru-RU" b="1" kern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Руководство и личный состав Кинологического центра МВД </a:t>
            </a:r>
            <a:r>
              <a:rPr lang="ru-RU" b="1" kern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Кыргызской</a:t>
            </a:r>
            <a:r>
              <a:rPr lang="ru-RU" b="1" kern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b="1" kern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</a:t>
            </a:r>
          </a:p>
          <a:p>
            <a:pPr marL="185738" marR="5080" indent="257175">
              <a:spcBef>
                <a:spcPts val="100"/>
              </a:spcBef>
              <a:buFontTx/>
              <a:buAutoNum type="arabicPeriod"/>
            </a:pPr>
            <a:r>
              <a:rPr lang="kk-KZ" b="1" kern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Руководство и личный состав подразделения специального назначения </a:t>
            </a:r>
            <a:r>
              <a:rPr lang="ru-RU" b="1" kern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b="1" kern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Арлан</a:t>
            </a:r>
            <a:r>
              <a:rPr lang="ru-RU" b="1" kern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ru-RU" b="1" kern="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85738" marR="5080" indent="257175">
              <a:spcBef>
                <a:spcPts val="100"/>
              </a:spcBef>
            </a:pPr>
            <a:r>
              <a:rPr lang="ru-RU" b="1" u="sng" kern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МЕСТО </a:t>
            </a:r>
            <a:r>
              <a:rPr lang="ru-RU" b="1" u="sng" kern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ПРОВЕДЕНИЯ</a:t>
            </a:r>
            <a:r>
              <a:rPr lang="ru-RU" b="1" kern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Республика Казахстан, Алматы</a:t>
            </a:r>
          </a:p>
          <a:p>
            <a:pPr marL="185738" marR="5080" indent="257175">
              <a:spcBef>
                <a:spcPts val="100"/>
              </a:spcBef>
            </a:pPr>
            <a:r>
              <a:rPr lang="ru-RU" b="1" u="sng" kern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ПЕРИОД </a:t>
            </a:r>
            <a:r>
              <a:rPr lang="ru-RU" b="1" u="sng" kern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ПРОВЕДЕНИЯ</a:t>
            </a:r>
            <a:r>
              <a:rPr lang="ru-RU" b="1" kern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11-12 сентября 2023 года</a:t>
            </a:r>
          </a:p>
          <a:p>
            <a:pPr marL="185738" marR="5080" indent="257175" algn="just">
              <a:spcBef>
                <a:spcPts val="100"/>
              </a:spcBef>
            </a:pPr>
            <a:endParaRPr lang="ru-RU" sz="2400" b="1" kern="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marR="5080" indent="104775" algn="just">
              <a:spcBef>
                <a:spcPts val="100"/>
              </a:spcBef>
            </a:pPr>
            <a:endParaRPr lang="ru-RU" sz="2400" b="1" kern="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marR="5080" indent="104775" algn="just">
              <a:spcBef>
                <a:spcPts val="100"/>
              </a:spcBef>
            </a:pPr>
            <a:endParaRPr lang="ru-RU" sz="2400" b="1" kern="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57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3401" y="4685120"/>
            <a:ext cx="2667000" cy="19518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4775" algn="ctr">
              <a:lnSpc>
                <a:spcPct val="100000"/>
              </a:lnSpc>
              <a:spcBef>
                <a:spcPts val="100"/>
              </a:spcBef>
            </a:pPr>
            <a:r>
              <a:rPr lang="ru-RU" sz="1800" b="1" dirty="0" smtClean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Инспектор-кинолог Кинологического центра МВД Республики Казахстан с закрепленной собакой обнаружили закладку имитатора «</a:t>
            </a:r>
            <a:r>
              <a:rPr lang="ru-RU" sz="1800" b="1" dirty="0" err="1" smtClean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Мефедрон</a:t>
            </a:r>
            <a:r>
              <a:rPr lang="ru-RU" sz="1800" b="1" dirty="0" smtClean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sz="1800" b="1" i="1" dirty="0">
              <a:solidFill>
                <a:srgbClr val="00206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84309" y="1868690"/>
            <a:ext cx="3051581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90674"/>
            <a:ext cx="2514600" cy="3061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object 3"/>
          <p:cNvSpPr txBox="1">
            <a:spLocks/>
          </p:cNvSpPr>
          <p:nvPr/>
        </p:nvSpPr>
        <p:spPr>
          <a:xfrm>
            <a:off x="1143000" y="398526"/>
            <a:ext cx="6834885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0" i="0">
                <a:solidFill>
                  <a:srgbClr val="001F5F"/>
                </a:solidFill>
                <a:latin typeface="Microsoft Sans Serif"/>
                <a:ea typeface="+mj-ea"/>
                <a:cs typeface="Microsoft Sans Serif"/>
              </a:defRPr>
            </a:lvl1pPr>
          </a:lstStyle>
          <a:p>
            <a:pPr marL="12700" marR="5080" indent="104775" algn="ctr">
              <a:spcBef>
                <a:spcPts val="100"/>
              </a:spcBef>
            </a:pPr>
            <a:r>
              <a:rPr lang="ru-RU" b="1" kern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этап. Отработка приемов поиск и обнаружение наркотических средств в почтовых отправлениях</a:t>
            </a:r>
            <a:br>
              <a:rPr lang="ru-RU" b="1" kern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b="1" i="1" kern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 сентября 2023 года</a:t>
            </a:r>
            <a:endParaRPr lang="ru-RU" b="1" i="1" kern="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590675"/>
            <a:ext cx="2743200" cy="3061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object 3"/>
          <p:cNvSpPr txBox="1">
            <a:spLocks/>
          </p:cNvSpPr>
          <p:nvPr/>
        </p:nvSpPr>
        <p:spPr>
          <a:xfrm>
            <a:off x="3352800" y="4685120"/>
            <a:ext cx="2667000" cy="19518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0" i="0">
                <a:solidFill>
                  <a:srgbClr val="001F5F"/>
                </a:solidFill>
                <a:latin typeface="Microsoft Sans Serif"/>
                <a:ea typeface="+mj-ea"/>
                <a:cs typeface="Microsoft Sans Serif"/>
              </a:defRPr>
            </a:lvl1pPr>
          </a:lstStyle>
          <a:p>
            <a:pPr marL="12700" marR="5080" indent="104775" algn="ctr">
              <a:spcBef>
                <a:spcPts val="100"/>
              </a:spcBef>
            </a:pPr>
            <a:r>
              <a:rPr lang="ru-RU" sz="1800" b="1" kern="0" dirty="0" smtClean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Инспектор-кинолог Кинологического центра МВД </a:t>
            </a:r>
            <a:r>
              <a:rPr lang="ru-RU" sz="1800" b="1" kern="0" dirty="0" err="1" smtClean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Кыргызской</a:t>
            </a:r>
            <a:r>
              <a:rPr lang="ru-RU" sz="1800" b="1" kern="0" dirty="0" smtClean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Республики с закрепленной собакой обнаружили закладку имитатора «Героин»</a:t>
            </a:r>
            <a:endParaRPr lang="ru-RU" sz="1800" b="1" i="1" kern="0" dirty="0">
              <a:solidFill>
                <a:srgbClr val="00206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object 3"/>
          <p:cNvSpPr txBox="1">
            <a:spLocks/>
          </p:cNvSpPr>
          <p:nvPr/>
        </p:nvSpPr>
        <p:spPr>
          <a:xfrm>
            <a:off x="6172199" y="4651782"/>
            <a:ext cx="2667000" cy="19518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0" i="0">
                <a:solidFill>
                  <a:srgbClr val="001F5F"/>
                </a:solidFill>
                <a:latin typeface="Microsoft Sans Serif"/>
                <a:ea typeface="+mj-ea"/>
                <a:cs typeface="Microsoft Sans Serif"/>
              </a:defRPr>
            </a:lvl1pPr>
          </a:lstStyle>
          <a:p>
            <a:pPr marL="12700" marR="5080" indent="104775" algn="ctr">
              <a:spcBef>
                <a:spcPts val="100"/>
              </a:spcBef>
            </a:pPr>
            <a:r>
              <a:rPr lang="ru-RU" sz="1800" b="1" kern="0" dirty="0" smtClean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Инспектор-кинолог Кинологического центра МВД </a:t>
            </a:r>
            <a:r>
              <a:rPr lang="ru-RU" sz="1800" b="1" kern="0" dirty="0" err="1" smtClean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Кыргызской</a:t>
            </a:r>
            <a:r>
              <a:rPr lang="ru-RU" sz="1800" b="1" kern="0" dirty="0" smtClean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Республики с закрепленной собакой обнаружили закладку имитатора «</a:t>
            </a:r>
            <a:r>
              <a:rPr lang="ru-RU" sz="1800" b="1" kern="0" dirty="0" err="1" smtClean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Каннабис</a:t>
            </a:r>
            <a:r>
              <a:rPr lang="ru-RU" sz="1800" b="1" kern="0" dirty="0" smtClean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ru-RU" sz="1800" b="1" i="1" kern="0" dirty="0">
              <a:solidFill>
                <a:srgbClr val="00206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41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"/>
          <p:cNvSpPr txBox="1">
            <a:spLocks/>
          </p:cNvSpPr>
          <p:nvPr/>
        </p:nvSpPr>
        <p:spPr>
          <a:xfrm>
            <a:off x="1143000" y="398526"/>
            <a:ext cx="6834885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0" i="0">
                <a:solidFill>
                  <a:srgbClr val="001F5F"/>
                </a:solidFill>
                <a:latin typeface="Microsoft Sans Serif"/>
                <a:ea typeface="+mj-ea"/>
                <a:cs typeface="Microsoft Sans Serif"/>
              </a:defRPr>
            </a:lvl1pPr>
          </a:lstStyle>
          <a:p>
            <a:pPr marL="12700" marR="5080" indent="104775" algn="ctr">
              <a:spcBef>
                <a:spcPts val="100"/>
              </a:spcBef>
            </a:pPr>
            <a:r>
              <a:rPr lang="ru-RU" b="1" kern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этап. Отработка приемов поиск и обнаружение наркотических средств в почтовых отправлениях</a:t>
            </a:r>
            <a:br>
              <a:rPr lang="ru-RU" b="1" kern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b="1" i="1" kern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 сентября 2023 года</a:t>
            </a:r>
            <a:endParaRPr lang="ru-RU" b="1" i="1" kern="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58" y="1461680"/>
            <a:ext cx="4017341" cy="5167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461680"/>
            <a:ext cx="4038600" cy="5167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361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3401" y="4685120"/>
            <a:ext cx="2667000" cy="19518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4775" algn="ctr">
              <a:lnSpc>
                <a:spcPct val="100000"/>
              </a:lnSpc>
              <a:spcBef>
                <a:spcPts val="100"/>
              </a:spcBef>
            </a:pPr>
            <a:r>
              <a:rPr lang="ru-RU" sz="1800" b="1" dirty="0" smtClean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Специалист-кинолог Кинологического центра МВД Республики Казахстан с закрепленной собакой обнаружили закладку имитатора «Альфа </a:t>
            </a:r>
            <a:r>
              <a:rPr lang="en-US" sz="1800" b="1" dirty="0" smtClean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PVP</a:t>
            </a:r>
            <a:r>
              <a:rPr lang="ru-RU" sz="1800" b="1" dirty="0" smtClean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sz="1800" b="1" i="1" dirty="0">
              <a:solidFill>
                <a:srgbClr val="00206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object 3"/>
          <p:cNvSpPr txBox="1">
            <a:spLocks/>
          </p:cNvSpPr>
          <p:nvPr/>
        </p:nvSpPr>
        <p:spPr>
          <a:xfrm>
            <a:off x="1143000" y="398526"/>
            <a:ext cx="6834885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0" i="0">
                <a:solidFill>
                  <a:srgbClr val="001F5F"/>
                </a:solidFill>
                <a:latin typeface="Microsoft Sans Serif"/>
                <a:ea typeface="+mj-ea"/>
                <a:cs typeface="Microsoft Sans Serif"/>
              </a:defRPr>
            </a:lvl1pPr>
          </a:lstStyle>
          <a:p>
            <a:pPr marL="12700" marR="5080" indent="104775" algn="ctr">
              <a:spcBef>
                <a:spcPts val="100"/>
              </a:spcBef>
            </a:pPr>
            <a:r>
              <a:rPr lang="en-US" b="1" kern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ru-RU" b="1" kern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этап. Отработка приемов поиск и обнаружение наркотических средств в ручной клади и </a:t>
            </a:r>
            <a:r>
              <a:rPr lang="kk-KZ" b="1" kern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багаже</a:t>
            </a:r>
            <a:r>
              <a:rPr lang="ru-RU" b="1" kern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b="1" kern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b="1" i="1" kern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сентября 2023 года</a:t>
            </a:r>
            <a:endParaRPr lang="ru-RU" b="1" i="1" kern="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object 3"/>
          <p:cNvSpPr txBox="1">
            <a:spLocks/>
          </p:cNvSpPr>
          <p:nvPr/>
        </p:nvSpPr>
        <p:spPr>
          <a:xfrm>
            <a:off x="3352800" y="4685120"/>
            <a:ext cx="2667000" cy="19518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0" i="0">
                <a:solidFill>
                  <a:srgbClr val="001F5F"/>
                </a:solidFill>
                <a:latin typeface="Microsoft Sans Serif"/>
                <a:ea typeface="+mj-ea"/>
                <a:cs typeface="Microsoft Sans Serif"/>
              </a:defRPr>
            </a:lvl1pPr>
          </a:lstStyle>
          <a:p>
            <a:pPr marL="12700" marR="5080" indent="104775" algn="ctr">
              <a:spcBef>
                <a:spcPts val="100"/>
              </a:spcBef>
            </a:pPr>
            <a:r>
              <a:rPr lang="ru-RU" sz="1800" b="1" dirty="0">
                <a:solidFill>
                  <a:srgbClr val="00206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Специалист-кинолог </a:t>
            </a:r>
            <a:r>
              <a:rPr lang="ru-RU" sz="1800" b="1" kern="0" dirty="0" smtClean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Кинологического центра МВД </a:t>
            </a:r>
            <a:r>
              <a:rPr lang="ru-RU" sz="1800" b="1" kern="0" dirty="0" err="1" smtClean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Кыргызской</a:t>
            </a:r>
            <a:r>
              <a:rPr lang="ru-RU" sz="1800" b="1" kern="0" dirty="0" smtClean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Республики с закрепленной собакой обнаружили закладку имитатора «Героин»</a:t>
            </a:r>
            <a:endParaRPr lang="ru-RU" sz="1800" b="1" i="1" kern="0" dirty="0">
              <a:solidFill>
                <a:srgbClr val="00206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object 3"/>
          <p:cNvSpPr txBox="1">
            <a:spLocks/>
          </p:cNvSpPr>
          <p:nvPr/>
        </p:nvSpPr>
        <p:spPr>
          <a:xfrm>
            <a:off x="6172199" y="4651782"/>
            <a:ext cx="2667000" cy="19518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0" i="0">
                <a:solidFill>
                  <a:srgbClr val="001F5F"/>
                </a:solidFill>
                <a:latin typeface="Microsoft Sans Serif"/>
                <a:ea typeface="+mj-ea"/>
                <a:cs typeface="Microsoft Sans Serif"/>
              </a:defRPr>
            </a:lvl1pPr>
          </a:lstStyle>
          <a:p>
            <a:pPr marL="12700" marR="5080" indent="104775" algn="ctr">
              <a:spcBef>
                <a:spcPts val="100"/>
              </a:spcBef>
            </a:pPr>
            <a:r>
              <a:rPr lang="ru-RU" sz="1800" b="1" kern="0" dirty="0" smtClean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Специалист-кинолог Кинологического центра МВД </a:t>
            </a:r>
            <a:r>
              <a:rPr lang="ru-RU" sz="1800" b="1" kern="0" dirty="0" err="1" smtClean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Кыргызской</a:t>
            </a:r>
            <a:r>
              <a:rPr lang="ru-RU" sz="1800" b="1" kern="0" dirty="0" smtClean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Республики с закрепленной собакой обнаружили закладку имитатора «</a:t>
            </a:r>
            <a:r>
              <a:rPr lang="ru-RU" sz="1800" b="1" kern="0" dirty="0" err="1" smtClean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Каннабис</a:t>
            </a:r>
            <a:r>
              <a:rPr lang="ru-RU" sz="1800" b="1" kern="0" dirty="0" smtClean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ru-RU" sz="1800" b="1" i="1" kern="0" dirty="0">
              <a:solidFill>
                <a:srgbClr val="00206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0" y="1484108"/>
            <a:ext cx="2552700" cy="3201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8293" y="1789216"/>
            <a:ext cx="3201012" cy="2590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1484108"/>
            <a:ext cx="2552700" cy="3201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011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3401" y="4685120"/>
            <a:ext cx="2667000" cy="19518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4775" algn="ctr">
              <a:lnSpc>
                <a:spcPct val="100000"/>
              </a:lnSpc>
              <a:spcBef>
                <a:spcPts val="100"/>
              </a:spcBef>
            </a:pPr>
            <a:r>
              <a:rPr lang="ru-RU" sz="1800" b="1" dirty="0" smtClean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Инспектор-кинолог Кинологического центра МВД Республики Казахстан с закрепленной собакой обнаружили закладку имитатора «Альфа </a:t>
            </a:r>
            <a:r>
              <a:rPr lang="en-US" sz="1800" b="1" dirty="0" smtClean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PVP</a:t>
            </a:r>
            <a:r>
              <a:rPr lang="ru-RU" sz="1800" b="1" dirty="0" smtClean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sz="1800" b="1" i="1" dirty="0">
              <a:solidFill>
                <a:srgbClr val="00206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object 3"/>
          <p:cNvSpPr txBox="1">
            <a:spLocks/>
          </p:cNvSpPr>
          <p:nvPr/>
        </p:nvSpPr>
        <p:spPr>
          <a:xfrm>
            <a:off x="1143000" y="398526"/>
            <a:ext cx="73152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0" i="0">
                <a:solidFill>
                  <a:srgbClr val="001F5F"/>
                </a:solidFill>
                <a:latin typeface="Microsoft Sans Serif"/>
                <a:ea typeface="+mj-ea"/>
                <a:cs typeface="Microsoft Sans Serif"/>
              </a:defRPr>
            </a:lvl1pPr>
          </a:lstStyle>
          <a:p>
            <a:pPr marL="12700" marR="5080" indent="104775" algn="ctr">
              <a:spcBef>
                <a:spcPts val="100"/>
              </a:spcBef>
            </a:pPr>
            <a:r>
              <a:rPr lang="en-US" b="1" kern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ru-RU" b="1" kern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этап. Отработка приемов поиск и обнаружение наркотических средств в автотранспортном средстве</a:t>
            </a:r>
            <a:br>
              <a:rPr lang="ru-RU" b="1" kern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b="1" i="1" kern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сентября 2023 года</a:t>
            </a:r>
            <a:endParaRPr lang="ru-RU" b="1" i="1" kern="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object 3"/>
          <p:cNvSpPr txBox="1">
            <a:spLocks/>
          </p:cNvSpPr>
          <p:nvPr/>
        </p:nvSpPr>
        <p:spPr>
          <a:xfrm>
            <a:off x="3352800" y="4685120"/>
            <a:ext cx="2667000" cy="19518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0" i="0">
                <a:solidFill>
                  <a:srgbClr val="001F5F"/>
                </a:solidFill>
                <a:latin typeface="Microsoft Sans Serif"/>
                <a:ea typeface="+mj-ea"/>
                <a:cs typeface="Microsoft Sans Serif"/>
              </a:defRPr>
            </a:lvl1pPr>
          </a:lstStyle>
          <a:p>
            <a:pPr marL="12700" marR="5080" indent="104775" algn="ctr">
              <a:spcBef>
                <a:spcPts val="100"/>
              </a:spcBef>
            </a:pPr>
            <a:r>
              <a:rPr lang="ru-RU" sz="1800" b="1" kern="0" dirty="0" smtClean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Инспектор-кинолог Кинологического центра МВД </a:t>
            </a:r>
            <a:r>
              <a:rPr lang="ru-RU" sz="1800" b="1" kern="0" dirty="0" err="1" smtClean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Кыргызской</a:t>
            </a:r>
            <a:r>
              <a:rPr lang="ru-RU" sz="1800" b="1" kern="0" dirty="0" smtClean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Республики с закрепленной собакой обнаружили закладку имитатора «Героин»</a:t>
            </a:r>
            <a:endParaRPr lang="ru-RU" sz="1800" b="1" i="1" kern="0" dirty="0">
              <a:solidFill>
                <a:srgbClr val="00206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object 3"/>
          <p:cNvSpPr txBox="1">
            <a:spLocks/>
          </p:cNvSpPr>
          <p:nvPr/>
        </p:nvSpPr>
        <p:spPr>
          <a:xfrm>
            <a:off x="6172199" y="4651782"/>
            <a:ext cx="2667000" cy="19518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0" i="0">
                <a:solidFill>
                  <a:srgbClr val="001F5F"/>
                </a:solidFill>
                <a:latin typeface="Microsoft Sans Serif"/>
                <a:ea typeface="+mj-ea"/>
                <a:cs typeface="Microsoft Sans Serif"/>
              </a:defRPr>
            </a:lvl1pPr>
          </a:lstStyle>
          <a:p>
            <a:pPr marL="12700" marR="5080" indent="104775" algn="ctr">
              <a:spcBef>
                <a:spcPts val="100"/>
              </a:spcBef>
            </a:pPr>
            <a:r>
              <a:rPr lang="ru-RU" sz="1800" b="1" kern="0" dirty="0" smtClean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Инспектор-кинолог Кинологического центра МВД </a:t>
            </a:r>
            <a:r>
              <a:rPr lang="ru-RU" sz="1800" b="1" kern="0" dirty="0" err="1" smtClean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Кыргызской</a:t>
            </a:r>
            <a:r>
              <a:rPr lang="ru-RU" sz="1800" b="1" kern="0" dirty="0" smtClean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Республики с закрепленной собакой обнаружили закладку имитатора «</a:t>
            </a:r>
            <a:r>
              <a:rPr lang="ru-RU" sz="1800" b="1" kern="0" dirty="0" err="1" smtClean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Каннабис</a:t>
            </a:r>
            <a:r>
              <a:rPr lang="ru-RU" sz="1800" b="1" kern="0" dirty="0" smtClean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ru-RU" sz="1800" b="1" i="1" kern="0" dirty="0">
              <a:solidFill>
                <a:srgbClr val="00206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9" y="1600199"/>
            <a:ext cx="2590797" cy="3051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599" y="1600199"/>
            <a:ext cx="2514599" cy="3051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00199"/>
            <a:ext cx="2457446" cy="3084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976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"/>
          <p:cNvSpPr txBox="1">
            <a:spLocks/>
          </p:cNvSpPr>
          <p:nvPr/>
        </p:nvSpPr>
        <p:spPr>
          <a:xfrm>
            <a:off x="1143000" y="398526"/>
            <a:ext cx="7315200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0" i="0">
                <a:solidFill>
                  <a:srgbClr val="001F5F"/>
                </a:solidFill>
                <a:latin typeface="Microsoft Sans Serif"/>
                <a:ea typeface="+mj-ea"/>
                <a:cs typeface="Microsoft Sans Serif"/>
              </a:defRPr>
            </a:lvl1pPr>
          </a:lstStyle>
          <a:p>
            <a:pPr marL="12700" marR="5080" indent="104775" algn="ctr">
              <a:spcBef>
                <a:spcPts val="100"/>
              </a:spcBef>
            </a:pPr>
            <a:r>
              <a:rPr lang="en-US" b="1" kern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b="1" kern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ru-RU" b="1" kern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этап. Отработка приемов </a:t>
            </a:r>
            <a:r>
              <a:rPr lang="kk-KZ" b="1" kern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задержание вооруженных преступников следующих на автотранспортном средстве</a:t>
            </a:r>
            <a:r>
              <a:rPr lang="ru-RU" b="1" kern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b="1" kern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b="1" i="1" kern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сентября 2023 года</a:t>
            </a:r>
            <a:endParaRPr lang="ru-RU" b="1" i="1" kern="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752599"/>
            <a:ext cx="2370667" cy="3505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698" y="1752601"/>
            <a:ext cx="2705102" cy="3505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752600"/>
            <a:ext cx="26670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object 3"/>
          <p:cNvSpPr txBox="1">
            <a:spLocks noGrp="1"/>
          </p:cNvSpPr>
          <p:nvPr>
            <p:ph type="title"/>
          </p:nvPr>
        </p:nvSpPr>
        <p:spPr>
          <a:xfrm>
            <a:off x="533400" y="5257800"/>
            <a:ext cx="7772399" cy="1397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4775" algn="ctr">
              <a:spcBef>
                <a:spcPts val="100"/>
              </a:spcBef>
            </a:pPr>
            <a:r>
              <a:rPr lang="ru-RU" sz="1800" b="1" dirty="0" smtClean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Специалист-кинолог Кинологического центра МВД Республики Казахстан с закрепленной собакой обнаружили и задержали с помощью сотрудников подразделения специального назначения «</a:t>
            </a:r>
            <a:r>
              <a:rPr lang="ru-RU" sz="1800" b="1" dirty="0" err="1" smtClean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Арлан</a:t>
            </a:r>
            <a:r>
              <a:rPr lang="ru-RU" sz="1800" b="1" dirty="0" smtClean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» вооруженных преступников</a:t>
            </a:r>
            <a:r>
              <a:rPr lang="ru-RU" sz="1800" b="1" dirty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ru-RU" sz="1800" b="1" dirty="0" smtClean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пытавшихся </a:t>
            </a:r>
            <a:r>
              <a:rPr lang="ru-RU" sz="1800" b="1" dirty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по сценарию скрыться </a:t>
            </a:r>
            <a:r>
              <a:rPr lang="ru-RU" sz="1800" b="1" dirty="0" smtClean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800" b="1" dirty="0" smtClean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на </a:t>
            </a:r>
            <a:r>
              <a:rPr lang="ru-RU" sz="1800" b="1" dirty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автотранспортном </a:t>
            </a:r>
            <a:r>
              <a:rPr lang="ru-RU" sz="1800" b="1" dirty="0" smtClean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средстве от преследования</a:t>
            </a:r>
            <a:endParaRPr sz="1800" b="1" i="1" dirty="0">
              <a:solidFill>
                <a:srgbClr val="00206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15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"/>
          <p:cNvSpPr txBox="1">
            <a:spLocks/>
          </p:cNvSpPr>
          <p:nvPr/>
        </p:nvSpPr>
        <p:spPr>
          <a:xfrm>
            <a:off x="685800" y="398526"/>
            <a:ext cx="8153400" cy="12824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0" i="0">
                <a:solidFill>
                  <a:srgbClr val="001F5F"/>
                </a:solidFill>
                <a:latin typeface="Microsoft Sans Serif"/>
                <a:ea typeface="+mj-ea"/>
                <a:cs typeface="Microsoft Sans Serif"/>
              </a:defRPr>
            </a:lvl1pPr>
          </a:lstStyle>
          <a:p>
            <a:pPr marL="12700" marR="5080" indent="104775" algn="ctr">
              <a:spcBef>
                <a:spcPts val="100"/>
              </a:spcBef>
            </a:pPr>
            <a:r>
              <a:rPr lang="en-US" b="1" kern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ru-RU" b="1" kern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этап. Теоретические основы и тактика </a:t>
            </a:r>
          </a:p>
          <a:p>
            <a:pPr marL="12700" marR="5080" indent="104775" algn="ctr">
              <a:spcBef>
                <a:spcPts val="100"/>
              </a:spcBef>
            </a:pPr>
            <a:r>
              <a:rPr lang="ru-RU" b="1" kern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эффективного применения специальных собак </a:t>
            </a:r>
          </a:p>
          <a:p>
            <a:pPr marL="12700" marR="5080" indent="104775" algn="ctr">
              <a:spcBef>
                <a:spcPts val="100"/>
              </a:spcBef>
            </a:pPr>
            <a:r>
              <a:rPr lang="ru-RU" b="1" kern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борьбе с незаконным оборотом наркотических средств</a:t>
            </a:r>
          </a:p>
          <a:p>
            <a:pPr marL="12700" marR="5080" indent="104775" algn="ctr">
              <a:spcBef>
                <a:spcPts val="100"/>
              </a:spcBef>
            </a:pPr>
            <a:r>
              <a:rPr lang="ru-RU" b="1" i="1" kern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сентября 2023 года</a:t>
            </a:r>
            <a:endParaRPr lang="ru-RU" b="1" i="1" kern="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object 3"/>
          <p:cNvSpPr txBox="1">
            <a:spLocks noGrp="1"/>
          </p:cNvSpPr>
          <p:nvPr>
            <p:ph type="title"/>
          </p:nvPr>
        </p:nvSpPr>
        <p:spPr>
          <a:xfrm>
            <a:off x="533400" y="5257800"/>
            <a:ext cx="7772399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4775" algn="ctr">
              <a:spcBef>
                <a:spcPts val="100"/>
              </a:spcBef>
            </a:pPr>
            <a:r>
              <a:rPr lang="ru-RU" sz="1800" b="1" dirty="0" smtClean="0">
                <a:latin typeface="+mj-lt"/>
              </a:rPr>
              <a:t>В ходе учений рассмотрены </a:t>
            </a:r>
            <a:r>
              <a:rPr lang="ru-RU" sz="1800" b="1" dirty="0">
                <a:latin typeface="+mj-lt"/>
              </a:rPr>
              <a:t>вопросы, связанные с использованием служебных </a:t>
            </a:r>
            <a:r>
              <a:rPr lang="ru-RU" sz="1800" b="1" dirty="0" smtClean="0">
                <a:latin typeface="+mj-lt"/>
              </a:rPr>
              <a:t>собак по поиску наркотических средств, </a:t>
            </a:r>
            <a:r>
              <a:rPr lang="ru-RU" sz="1800" b="1" dirty="0">
                <a:latin typeface="+mj-lt"/>
              </a:rPr>
              <a:t>правовые и организационно-тактические основы и направления их применения в служебной </a:t>
            </a:r>
            <a:r>
              <a:rPr lang="ru-RU" sz="1800" b="1" dirty="0" smtClean="0">
                <a:latin typeface="+mj-lt"/>
              </a:rPr>
              <a:t>деятельности</a:t>
            </a:r>
            <a:endParaRPr sz="1800" b="1" i="1" dirty="0">
              <a:solidFill>
                <a:srgbClr val="00206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828800"/>
            <a:ext cx="3733800" cy="31958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828799"/>
            <a:ext cx="3733800" cy="319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71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54658" y="525526"/>
            <a:ext cx="8160461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3025" algn="ctr">
              <a:lnSpc>
                <a:spcPct val="100000"/>
              </a:lnSpc>
              <a:spcBef>
                <a:spcPts val="105"/>
              </a:spcBef>
            </a:pPr>
            <a:r>
              <a:rPr lang="ru-RU" b="1" spc="-5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УЧАСТНИКИ МЕЖДУНАРОДНОЙ СУБРЕГИОНАЛЬНОЙ АНТИНАРКОТИЧЕСКОЙ ОПЕРАЦИИ «КАНАЛ-ПЕРЕХВАТ»</a:t>
            </a:r>
            <a:endParaRPr b="1" spc="-3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object 8"/>
          <p:cNvSpPr txBox="1">
            <a:spLocks/>
          </p:cNvSpPr>
          <p:nvPr/>
        </p:nvSpPr>
        <p:spPr>
          <a:xfrm>
            <a:off x="554658" y="5943600"/>
            <a:ext cx="8160461" cy="6418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2000" b="0" i="0">
                <a:solidFill>
                  <a:srgbClr val="001F5F"/>
                </a:solidFill>
                <a:latin typeface="Microsoft Sans Serif"/>
                <a:ea typeface="+mj-ea"/>
                <a:cs typeface="Microsoft Sans Serif"/>
              </a:defRPr>
            </a:lvl1pPr>
          </a:lstStyle>
          <a:p>
            <a:pPr marL="73025" algn="ctr">
              <a:spcBef>
                <a:spcPts val="105"/>
              </a:spcBef>
            </a:pPr>
            <a:r>
              <a:rPr lang="ru-RU" b="1" kern="0" spc="-3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Кинологический центр МВД Республики Казахстан, </a:t>
            </a:r>
          </a:p>
          <a:p>
            <a:pPr marL="73025" algn="ctr">
              <a:spcBef>
                <a:spcPts val="105"/>
              </a:spcBef>
            </a:pPr>
            <a:r>
              <a:rPr lang="ru-RU" b="1" kern="0" spc="-3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Алматы 2023</a:t>
            </a:r>
            <a:endParaRPr lang="ru-RU" b="1" kern="0" spc="-3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16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1574</TotalTime>
  <Words>345</Words>
  <Application>Microsoft Office PowerPoint</Application>
  <PresentationFormat>Экран (4:3)</PresentationFormat>
  <Paragraphs>41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Calibri</vt:lpstr>
      <vt:lpstr>Microsoft Sans Serif</vt:lpstr>
      <vt:lpstr>Tahoma</vt:lpstr>
      <vt:lpstr>Office Theme</vt:lpstr>
      <vt:lpstr>Презентация PowerPoint</vt:lpstr>
      <vt:lpstr>Презентация PowerPoint</vt:lpstr>
      <vt:lpstr>Инспектор-кинолог Кинологического центра МВД Республики Казахстан с закрепленной собакой обнаружили закладку имитатора «Мефедрон»</vt:lpstr>
      <vt:lpstr>Презентация PowerPoint</vt:lpstr>
      <vt:lpstr> Специалист-кинолог Кинологического центра МВД Республики Казахстан с закрепленной собакой обнаружили закладку имитатора «Альфа PVP»</vt:lpstr>
      <vt:lpstr>Инспектор-кинолог Кинологического центра МВД Республики Казахстан с закрепленной собакой обнаружили закладку имитатора «Альфа PVP»</vt:lpstr>
      <vt:lpstr>Специалист-кинолог Кинологического центра МВД Республики Казахстан с закрепленной собакой обнаружили и задержали с помощью сотрудников подразделения специального назначения «Арлан» вооруженных преступников, пытавшихся по сценарию скрыться  на автотранспортном средстве от преследования</vt:lpstr>
      <vt:lpstr>В ходе учений рассмотрены вопросы, связанные с использованием служебных собак по поиску наркотических средств, правовые и организационно-тактические основы и направления их применения в служебной деятельности</vt:lpstr>
      <vt:lpstr>УЧАСТНИКИ МЕЖДУНАРОДНОЙ СУБРЕГИОНАЛЬНОЙ АНТИНАРКОТИЧЕСКОЙ ОПЕРАЦИИ «КАНАЛ-ПЕРЕХВАТ»</vt:lpstr>
      <vt:lpstr>     В ходе прошедших в рамках международной субрегиональной атинаркотической операции «Канал-Перехват» учений кинологических служб МВД Республики Казахстан и МВД Кыргызской Республики были обсуждены вопросы разведения, отбора, воспитания, ветеринарного обслуживания, дрессировки и использования на службе специальных собак по поиску наркотических средств.       Участники были ознакомлены с передовыми методами дрессировки собак, а также проинформированы о текущих тенденциях в области незаконного оборота синтетических наркотиков и проблемах, с которыми сталкиваются казахстанские и кыргызские полицейские-кинологи.          Таким образом, можно сделать вывод, что прошедшие в рамках атинаркотической операции «Канал-Перехват» учения кинологических служб позволили улучшить знания и расширить тесное сотрудничество кинологов в области незаконного оборота наркотиков, привлечь внимание к существующим и потенциальным проблемам в регионе и объединить усилия в борьбе с их распространением.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120</cp:revision>
  <dcterms:created xsi:type="dcterms:W3CDTF">2023-09-02T09:44:27Z</dcterms:created>
  <dcterms:modified xsi:type="dcterms:W3CDTF">2023-09-15T11:44:48Z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2023-05-26T00:00:00Z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2023-09-02T00:00:00Z</vt:filetime>
  </property>
</Properties>
</file>